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9" r:id="rId2"/>
    <p:sldId id="257" r:id="rId3"/>
    <p:sldId id="2147481537" r:id="rId4"/>
    <p:sldId id="2147481565" r:id="rId5"/>
    <p:sldId id="2147481554" r:id="rId6"/>
    <p:sldId id="413" r:id="rId7"/>
    <p:sldId id="265" r:id="rId8"/>
    <p:sldId id="266" r:id="rId9"/>
    <p:sldId id="267" r:id="rId10"/>
    <p:sldId id="411" r:id="rId11"/>
    <p:sldId id="271" r:id="rId12"/>
    <p:sldId id="2147481564" r:id="rId13"/>
    <p:sldId id="260" r:id="rId14"/>
    <p:sldId id="264" r:id="rId15"/>
    <p:sldId id="259" r:id="rId16"/>
    <p:sldId id="425" r:id="rId17"/>
    <p:sldId id="273" r:id="rId18"/>
    <p:sldId id="214748156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FB5347-D221-67B8-8756-ADF820567822}" name="Eichermuller, Justin" initials="EJ" userId="S::Justin.Eichermuller@fdacs.gov::99348c0c-7404-4daf-bb29-66b5945367bd" providerId="AD"/>
  <p188:author id="{D89177FA-E44E-EA7B-5672-8263B79E5328}" name="Morgan, Tony" initials="MT" userId="S::Tony.Morgan@fdacs.gov::3ab26511-aef6-4d5e-b57e-6ab6653132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378"/>
    <a:srgbClr val="00844A"/>
    <a:srgbClr val="F6E989"/>
    <a:srgbClr val="1D8F33"/>
    <a:srgbClr val="3CAE8B"/>
    <a:srgbClr val="00B050"/>
    <a:srgbClr val="00C057"/>
    <a:srgbClr val="327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358" autoAdjust="0"/>
  </p:normalViewPr>
  <p:slideViewPr>
    <p:cSldViewPr snapToGrid="0">
      <p:cViewPr varScale="1">
        <p:scale>
          <a:sx n="79" d="100"/>
          <a:sy n="79" d="100"/>
        </p:scale>
        <p:origin x="126" y="498"/>
      </p:cViewPr>
      <p:guideLst/>
    </p:cSldViewPr>
  </p:slideViewPr>
  <p:outlineViewPr>
    <p:cViewPr>
      <p:scale>
        <a:sx n="33" d="100"/>
        <a:sy n="33" d="100"/>
      </p:scale>
      <p:origin x="0" y="-27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4D68EC97-B9C2-40C1-84B3-C74C6BA345E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9CF0C6A3-7DB4-413C-8255-095D91D95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2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E0FC6155-0C43-4637-8131-35EF717C6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3B3B5166-1E73-45B5-86B6-3925CC412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324E8AD-C5C0-410F-922B-7D9525EDD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552" indent="-29598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927" indent="-2367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496" indent="-2367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1068" indent="-2367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4637" indent="-236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210" indent="-236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1778" indent="-236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5350" indent="-236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FE1FF2-CA95-4F16-93C9-043C925BD8BD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4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0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71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5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90" indent="-17759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10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2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40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9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D8FA6-A983-423F-A379-C84926A144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1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D8FA6-A983-423F-A379-C84926A144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5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8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1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0C6A3-7DB4-413C-8255-095D91D952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8EF-F861-E507-F113-BD21104AB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45DF6-0C66-071C-3766-C3ADB0C75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5D411-CD9F-6C1F-EF82-123578AF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1FCDA-9956-F8CF-E049-B59B3417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ABB2-FD52-565B-C25A-A4FA9D20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8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B2E9-8432-360B-1FF9-3763AF3B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4D419-8817-1C98-3834-289C61655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983C0-8240-AA74-9BBC-C5AF7081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C553A-B99A-7CD6-5AF9-6D8BA79D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4EFA1-F18A-6900-CFCB-478EF0E3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21251-4CA4-9F91-E2E8-4FF391CD4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17AAA-7B2F-885D-D6BA-0F41E81BF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C6DC1-A051-E830-778F-3A3A97A7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6DD53-D4E4-E21E-F843-505264FD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38BDD-CF51-96B8-430C-4FF4DA02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BB7595-FE04-8173-20B7-D586FD49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365125"/>
            <a:ext cx="10591800" cy="722313"/>
          </a:xfrm>
          <a:prstGeom prst="rect">
            <a:avLst/>
          </a:prstGeom>
        </p:spPr>
        <p:txBody>
          <a:bodyPr/>
          <a:lstStyle>
            <a:lvl1pPr>
              <a:defRPr sz="36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71FF8B-A456-AF72-4EB2-67741C7DD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4" y="1547812"/>
            <a:ext cx="10591800" cy="43434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A27EB2-B477-67EA-D932-273943882562}"/>
              </a:ext>
            </a:extLst>
          </p:cNvPr>
          <p:cNvSpPr/>
          <p:nvPr userDrawn="1"/>
        </p:nvSpPr>
        <p:spPr>
          <a:xfrm>
            <a:off x="1930400" y="5891212"/>
            <a:ext cx="8407400" cy="46037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9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463237-39BC-B7F8-2510-F8B9AFD579A4}"/>
              </a:ext>
            </a:extLst>
          </p:cNvPr>
          <p:cNvSpPr/>
          <p:nvPr userDrawn="1"/>
        </p:nvSpPr>
        <p:spPr>
          <a:xfrm>
            <a:off x="2201333" y="5969000"/>
            <a:ext cx="8180917" cy="382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BB7595-FE04-8173-20B7-D586FD49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365125"/>
            <a:ext cx="10591800" cy="722313"/>
          </a:xfrm>
          <a:prstGeom prst="rect">
            <a:avLst/>
          </a:prstGeom>
        </p:spPr>
        <p:txBody>
          <a:bodyPr/>
          <a:lstStyle>
            <a:lvl1pPr>
              <a:defRPr sz="36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71FF8B-A456-AF72-4EB2-67741C7DD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4" y="1547812"/>
            <a:ext cx="10591800" cy="43434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20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DB9D-BDD4-B639-0203-D8E23C9B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A8E7C-3D55-F6E4-57E0-C716FCD7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BB24-97C2-CD90-2415-80C1E08C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E8581-00DA-89EA-0F8C-B7E91706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4B50F-3F2A-324F-D355-305478BE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93CD-EDC6-FBF4-0145-5A92A72E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DF564-7B28-0ABB-8428-DC56E5081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B6DDE-342B-F890-6A1A-9F34B2B2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1B7F8-0212-A4D9-CD17-F4C994E9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DB39F-6E90-4C84-97F0-CE5D7BF1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27E2-129A-252E-0015-16269E9B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A570-F80B-C136-25CE-D7E36FEE1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39EE7-4719-7263-BA45-EF0DE7C9B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6090D-33C5-2630-B19E-5279B566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A4C21-9D43-3E75-FE65-12F980BB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BBD8B-9E19-90A3-526C-4B0D2F23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5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646D-BF31-4AE3-F444-F21B321D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6E6FC-2F6E-EACF-0527-2F6B69E3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AAA17-A686-F5A3-5A5C-4499AEA93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BE3D7-BA38-F81F-C922-77F8054D6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F1533-FE4A-6800-6C10-33EF43924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787FF-E5B6-47B8-583F-CD9BE45D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274C8D-399E-0EA2-A330-5B6186F4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21D2D-EAC3-FA05-31EB-6085E5AC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1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26DD-EED1-CCB0-C734-B3F00CD0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092AB-C2BF-963C-21C9-323A558E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1E60C-A582-E0C9-EA03-ECFC7F55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EC3F7-B36F-5658-B024-7F01C694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3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2D3A5-3299-6E30-7057-376A5235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C995F-286E-1FA5-2E25-AB4AA9EC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F72B-5687-DD28-D1A3-3BD1B21F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228B-F649-D8A3-D043-4123956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4FA1-B1BB-027C-1E45-10CC970EF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8A8C6-4D26-EB9F-69AA-20B272E5B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67270-8C8E-9B5B-EC54-6FF24F89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FBF4E-C0D0-E595-19D0-C06FEA30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37329-6BCB-1CF9-9565-EEB3B4CC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9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8C5A-5077-E19B-25D0-FEF1723E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0D211-CB0C-9C8E-BA48-4910D3C79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82A39-87FE-5539-4780-0BC67358A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7053B-E25B-B365-5181-C12D066F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44C41-4692-21E9-6671-D18C50C6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5077D-F80E-91D6-5F1A-A8A84ACE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24653-836D-D46D-38C0-E305464E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A4B6F-3F35-52CF-C2C9-DE2558D42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37406-1260-67ED-796F-8668480B7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6E79-7395-4997-9BBD-DA6A847A863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AEF9-7456-5385-6738-37B2A2060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87A3C-2BFC-3458-4833-501D69BF3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A023-EA1A-4FA3-9916-424D75DC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4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FLEnergyRebates@FDACS.gov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hyperlink" Target="https://forms.office.com/g/msS0cW40i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>
            <a:extLst>
              <a:ext uri="{FF2B5EF4-FFF2-40B4-BE49-F238E27FC236}">
                <a16:creationId xmlns:a16="http://schemas.microsoft.com/office/drawing/2014/main" id="{6F99AE06-A4A4-434A-B4A8-E51AD6A9D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73" y="922155"/>
            <a:ext cx="10421654" cy="22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184378"/>
                </a:solidFill>
                <a:latin typeface="Franklin Gothic Medium Cond"/>
              </a:rPr>
              <a:t>Florida Department of Agriculture and Consumer Services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Office of Energy</a:t>
            </a:r>
            <a:endParaRPr lang="en-US" altLang="en-US" sz="3600" dirty="0">
              <a:solidFill>
                <a:srgbClr val="184378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BD001-B0EB-A577-2855-A698C1113F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3636963"/>
            <a:ext cx="9144000" cy="1546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84378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Times New Roman" panose="02020603050405020304" pitchFamily="18" charset="0"/>
              </a:rPr>
              <a:t>Florida’s Energy Rebate Programs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CAA6-0BEF-EBF2-88D7-EEF0E203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5941"/>
            <a:ext cx="10515600" cy="77539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Florida’s Energy Rebate Programs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BE4DC-2E2D-47AF-BCC3-4912C6C8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13" y="2075900"/>
            <a:ext cx="9937173" cy="36062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HOMES and HEAR may not be combined for the same, single upgrade and rebates must not exceed total project 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84378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Separate applications and supporting documentation must be submitted for each program</a:t>
            </a:r>
          </a:p>
        </p:txBody>
      </p:sp>
    </p:spTree>
    <p:extLst>
      <p:ext uri="{BB962C8B-B14F-4D97-AF65-F5344CB8AC3E}">
        <p14:creationId xmlns:p14="http://schemas.microsoft.com/office/powerpoint/2010/main" val="299144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4C95-46F0-F807-1208-DC431D78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68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Additional Elements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127E5-AAA3-A1A1-0070-EF0CB70F458B}"/>
              </a:ext>
            </a:extLst>
          </p:cNvPr>
          <p:cNvSpPr txBox="1"/>
          <p:nvPr/>
        </p:nvSpPr>
        <p:spPr>
          <a:xfrm>
            <a:off x="1378527" y="1995055"/>
            <a:ext cx="943494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Combining with other federal and state programs and incentives are encouraged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Limitations may apply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Total rebates cannot exceed the cost of the measure or the appliance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U.S. DOE continues to develop guidance materials for fund braiding</a:t>
            </a:r>
          </a:p>
        </p:txBody>
      </p:sp>
    </p:spTree>
    <p:extLst>
      <p:ext uri="{BB962C8B-B14F-4D97-AF65-F5344CB8AC3E}">
        <p14:creationId xmlns:p14="http://schemas.microsoft.com/office/powerpoint/2010/main" val="96331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510C7-3EAE-3D9B-2F3D-195FA930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Area Median Income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6A9CD-D6F7-8DF1-700A-F60D7D2C88E7}"/>
              </a:ext>
            </a:extLst>
          </p:cNvPr>
          <p:cNvSpPr txBox="1"/>
          <p:nvPr/>
        </p:nvSpPr>
        <p:spPr>
          <a:xfrm>
            <a:off x="1518804" y="1891145"/>
            <a:ext cx="9154391" cy="30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Calculated annually by the Department of Housing and Urban Development</a:t>
            </a:r>
          </a:p>
          <a:p>
            <a:pPr marL="9144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Differs by state</a:t>
            </a:r>
          </a:p>
          <a:p>
            <a:pPr marL="9144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Accounts for household income relative to the number of people in the household</a:t>
            </a:r>
            <a:endParaRPr lang="en-US" sz="2800" dirty="0">
              <a:solidFill>
                <a:srgbClr val="184378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Categorical eligibility for enrollment in existing federal assistance programs within statutory limits</a:t>
            </a:r>
          </a:p>
        </p:txBody>
      </p:sp>
    </p:spTree>
    <p:extLst>
      <p:ext uri="{BB962C8B-B14F-4D97-AF65-F5344CB8AC3E}">
        <p14:creationId xmlns:p14="http://schemas.microsoft.com/office/powerpoint/2010/main" val="357856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5A63D9E-E74A-81C3-0CE9-69AF6555B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460565"/>
              </p:ext>
            </p:extLst>
          </p:nvPr>
        </p:nvGraphicFramePr>
        <p:xfrm>
          <a:off x="1012537" y="2119450"/>
          <a:ext cx="6555739" cy="2826918"/>
        </p:xfrm>
        <a:graphic>
          <a:graphicData uri="http://schemas.openxmlformats.org/drawingml/2006/table">
            <a:tbl>
              <a:tblPr firstRow="1"/>
              <a:tblGrid>
                <a:gridCol w="1300742">
                  <a:extLst>
                    <a:ext uri="{9D8B030D-6E8A-4147-A177-3AD203B41FA5}">
                      <a16:colId xmlns:a16="http://schemas.microsoft.com/office/drawing/2014/main" val="547316839"/>
                    </a:ext>
                  </a:extLst>
                </a:gridCol>
                <a:gridCol w="1254266">
                  <a:extLst>
                    <a:ext uri="{9D8B030D-6E8A-4147-A177-3AD203B41FA5}">
                      <a16:colId xmlns:a16="http://schemas.microsoft.com/office/drawing/2014/main" val="1982820659"/>
                    </a:ext>
                  </a:extLst>
                </a:gridCol>
                <a:gridCol w="1327514">
                  <a:extLst>
                    <a:ext uri="{9D8B030D-6E8A-4147-A177-3AD203B41FA5}">
                      <a16:colId xmlns:a16="http://schemas.microsoft.com/office/drawing/2014/main" val="1357086379"/>
                    </a:ext>
                  </a:extLst>
                </a:gridCol>
                <a:gridCol w="1300236">
                  <a:extLst>
                    <a:ext uri="{9D8B030D-6E8A-4147-A177-3AD203B41FA5}">
                      <a16:colId xmlns:a16="http://schemas.microsoft.com/office/drawing/2014/main" val="1522422117"/>
                    </a:ext>
                  </a:extLst>
                </a:gridCol>
                <a:gridCol w="1372981">
                  <a:extLst>
                    <a:ext uri="{9D8B030D-6E8A-4147-A177-3AD203B41FA5}">
                      <a16:colId xmlns:a16="http://schemas.microsoft.com/office/drawing/2014/main" val="3220430312"/>
                    </a:ext>
                  </a:extLst>
                </a:gridCol>
              </a:tblGrid>
              <a:tr h="2239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Person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4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Person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4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Person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4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Person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84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33892"/>
                  </a:ext>
                </a:extLst>
              </a:tr>
              <a:tr h="260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Household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Household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Household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Household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89371"/>
                  </a:ext>
                </a:extLst>
              </a:tr>
              <a:tr h="258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Lauderdale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$53,800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$61,450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$69,150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$76,800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462726"/>
                  </a:ext>
                </a:extLst>
              </a:tr>
              <a:tr h="258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Pensacola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$45,800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$58,950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$65,450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51358"/>
                  </a:ext>
                </a:extLst>
              </a:tr>
              <a:tr h="258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$56,650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$70,800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918637"/>
                  </a:ext>
                </a:extLst>
              </a:tr>
              <a:tr h="258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$48,650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$55,600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$62,550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$69,500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03191"/>
                  </a:ext>
                </a:extLst>
              </a:tr>
              <a:tr h="258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Myers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$47,700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$64,500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$61,300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$68,100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452451"/>
                  </a:ext>
                </a:extLst>
              </a:tr>
              <a:tr h="258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Tallahassee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$48,150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$61,900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654338"/>
                  </a:ext>
                </a:extLst>
              </a:tr>
              <a:tr h="258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Orlando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$49,150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$56,200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$63,200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$70,200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13946"/>
                  </a:ext>
                </a:extLst>
              </a:tr>
              <a:tr h="258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Wauchula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$35,950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$41,100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$46,250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$51,350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60456"/>
                  </a:ext>
                </a:extLst>
              </a:tr>
              <a:tr h="271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Palatka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$35,950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$41,100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$46,250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$51,350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510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75D5060-4909-0072-2DFB-11DEEB9661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9226" y="674585"/>
            <a:ext cx="4537859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84378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80% Area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84378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Median Income (AMI)</a:t>
            </a:r>
          </a:p>
        </p:txBody>
      </p:sp>
    </p:spTree>
    <p:extLst>
      <p:ext uri="{BB962C8B-B14F-4D97-AF65-F5344CB8AC3E}">
        <p14:creationId xmlns:p14="http://schemas.microsoft.com/office/powerpoint/2010/main" val="21927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7C233B-C7A3-4A33-D4FC-94F0AE4C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49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HOMES Rebate Limitations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2AE18-E1AF-6C3F-65E1-272D02923D42}"/>
              </a:ext>
            </a:extLst>
          </p:cNvPr>
          <p:cNvSpPr txBox="1"/>
          <p:nvPr/>
        </p:nvSpPr>
        <p:spPr>
          <a:xfrm>
            <a:off x="1138450" y="5609602"/>
            <a:ext cx="991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Disclaimer: Florida has not finalized its rebate limitations. </a:t>
            </a:r>
          </a:p>
          <a:p>
            <a:pPr algn="ctr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Florida reserves the right to </a:t>
            </a:r>
            <a:r>
              <a:rPr lang="en-US" u="sng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modify limitations </a:t>
            </a:r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within statutory boundaries and with prior approval from U.S. DOE.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0F4AEE-145D-AC8D-289E-FF38B99D8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41632" y="5236051"/>
            <a:ext cx="188768" cy="150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9AEFBA-C526-9E7F-E12C-C4AD222C3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670186"/>
              </p:ext>
            </p:extLst>
          </p:nvPr>
        </p:nvGraphicFramePr>
        <p:xfrm>
          <a:off x="983340" y="1749567"/>
          <a:ext cx="10011468" cy="2960642"/>
        </p:xfrm>
        <a:graphic>
          <a:graphicData uri="http://schemas.openxmlformats.org/drawingml/2006/table">
            <a:tbl>
              <a:tblPr firstRow="1"/>
              <a:tblGrid>
                <a:gridCol w="3975221">
                  <a:extLst>
                    <a:ext uri="{9D8B030D-6E8A-4147-A177-3AD203B41FA5}">
                      <a16:colId xmlns:a16="http://schemas.microsoft.com/office/drawing/2014/main" val="2283215556"/>
                    </a:ext>
                  </a:extLst>
                </a:gridCol>
                <a:gridCol w="3055257">
                  <a:extLst>
                    <a:ext uri="{9D8B030D-6E8A-4147-A177-3AD203B41FA5}">
                      <a16:colId xmlns:a16="http://schemas.microsoft.com/office/drawing/2014/main" val="1842687823"/>
                    </a:ext>
                  </a:extLst>
                </a:gridCol>
                <a:gridCol w="2980990">
                  <a:extLst>
                    <a:ext uri="{9D8B030D-6E8A-4147-A177-3AD203B41FA5}">
                      <a16:colId xmlns:a16="http://schemas.microsoft.com/office/drawing/2014/main" val="3078179605"/>
                    </a:ext>
                  </a:extLst>
                </a:gridCol>
              </a:tblGrid>
              <a:tr h="524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Eligible Rebate Recipient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Income Level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Rebate Amount Not to Exceed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51265"/>
                  </a:ext>
                </a:extLst>
              </a:tr>
              <a:tr h="5060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LMI Household or Eligible Entity Representative Representing LMI Household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Less than 80% AMI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80% of Qualified Project Cost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34200"/>
                  </a:ext>
                </a:extLst>
              </a:tr>
              <a:tr h="482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Above 80%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50% of Qualified Project Cost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391438"/>
                  </a:ext>
                </a:extLst>
              </a:tr>
              <a:tr h="6713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Owner of Multifamily Building or Eligible Entity Representative Representing Owner of Multifamily Building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At least 50% of Residents with Income Less than 80% AMI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80% of Qualified Project Cost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237226"/>
                  </a:ext>
                </a:extLst>
              </a:tr>
              <a:tr h="776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At least 50% of Residents with Income  above 80% AMI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50% of Qualified Project Cost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001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01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1EE7-3B35-0F25-AE02-E37C9702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277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Measured Savings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1D13B-C23E-4661-7216-0F941F560EA3}"/>
              </a:ext>
            </a:extLst>
          </p:cNvPr>
          <p:cNvSpPr txBox="1"/>
          <p:nvPr/>
        </p:nvSpPr>
        <p:spPr>
          <a:xfrm>
            <a:off x="838199" y="1632290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Projects must achieve a measured energy savings of 15% across a portfolio of homes to qualify for rebates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Measured requires 12 months of pre-upgrade data per kWh for each participating household and at least 9 months of post-upgrade data per kWh.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Payment rate is per kWh and equals $2,000 for a 20% reduction of energy use for the average home in the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Rates double for low- and moderate-income individuals</a:t>
            </a:r>
          </a:p>
        </p:txBody>
      </p:sp>
    </p:spTree>
    <p:extLst>
      <p:ext uri="{BB962C8B-B14F-4D97-AF65-F5344CB8AC3E}">
        <p14:creationId xmlns:p14="http://schemas.microsoft.com/office/powerpoint/2010/main" val="176981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4C95-46F0-F807-1208-DC431D78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8253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Florida Energy Rebates Program: </a:t>
            </a:r>
            <a:b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Anticipated Timeline and 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127E5-AAA3-A1A1-0070-EF0CB70F458B}"/>
              </a:ext>
            </a:extLst>
          </p:cNvPr>
          <p:cNvSpPr txBox="1"/>
          <p:nvPr/>
        </p:nvSpPr>
        <p:spPr>
          <a:xfrm>
            <a:off x="1378526" y="2121345"/>
            <a:ext cx="9434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Continue gathering feedback from stakeholders and develop program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Procure an eligible and experienced vendor for planning and implementation of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Submit application to the U.S. Department of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Prepare for our anticipated launch in early 2025*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CCAFA-870B-C89B-EA2F-D058061A7F3A}"/>
              </a:ext>
            </a:extLst>
          </p:cNvPr>
          <p:cNvSpPr txBox="1"/>
          <p:nvPr/>
        </p:nvSpPr>
        <p:spPr>
          <a:xfrm>
            <a:off x="2452534" y="5455227"/>
            <a:ext cx="728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</a:rPr>
              <a:t>*Program timelines are contingent upon U.S. DOE approvals and release of funding</a:t>
            </a:r>
          </a:p>
        </p:txBody>
      </p:sp>
    </p:spTree>
    <p:extLst>
      <p:ext uri="{BB962C8B-B14F-4D97-AF65-F5344CB8AC3E}">
        <p14:creationId xmlns:p14="http://schemas.microsoft.com/office/powerpoint/2010/main" val="12431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EBB711-ECFB-DE0E-DFE0-443819EB1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6209" y="857249"/>
            <a:ext cx="5469082" cy="4540827"/>
          </a:xfrm>
          <a:solidFill>
            <a:srgbClr val="F6E9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Use the following QR code to access the survey and submit your feedback. Additionally, you may submit questions, comments, and feedback via our email – 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  <a:hlinkClick r:id="rId4"/>
              </a:rPr>
              <a:t>FLEnergyRebates@FDACS.gov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dirty="0">
              <a:solidFill>
                <a:srgbClr val="184378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Check FDACS.gov/</a:t>
            </a:r>
            <a:r>
              <a:rPr lang="en-US" dirty="0" err="1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FLEnergyRebates</a:t>
            </a:r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for additional information</a:t>
            </a:r>
            <a:endParaRPr lang="en-US" dirty="0">
              <a:solidFill>
                <a:srgbClr val="184378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DC7117B1-C43D-F449-86F7-66AB8D5B99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2725" y="1558925"/>
            <a:ext cx="3048000" cy="2971800"/>
          </a:xfrm>
          <a:custGeom>
            <a:avLst/>
            <a:gdLst/>
            <a:ahLst/>
            <a:cxnLst/>
            <a:rect l="l" t="t" r="r" b="b"/>
            <a:pathLst>
              <a:path w="1920239" h="1920239">
                <a:moveTo>
                  <a:pt x="960119" y="0"/>
                </a:moveTo>
                <a:lnTo>
                  <a:pt x="912203" y="1175"/>
                </a:lnTo>
                <a:lnTo>
                  <a:pt x="864894" y="4663"/>
                </a:lnTo>
                <a:lnTo>
                  <a:pt x="818248" y="10410"/>
                </a:lnTo>
                <a:lnTo>
                  <a:pt x="772320" y="18361"/>
                </a:lnTo>
                <a:lnTo>
                  <a:pt x="727164" y="28460"/>
                </a:lnTo>
                <a:lnTo>
                  <a:pt x="682837" y="40653"/>
                </a:lnTo>
                <a:lnTo>
                  <a:pt x="639392" y="54884"/>
                </a:lnTo>
                <a:lnTo>
                  <a:pt x="596886" y="71098"/>
                </a:lnTo>
                <a:lnTo>
                  <a:pt x="555372" y="89241"/>
                </a:lnTo>
                <a:lnTo>
                  <a:pt x="514907" y="109257"/>
                </a:lnTo>
                <a:lnTo>
                  <a:pt x="475544" y="131092"/>
                </a:lnTo>
                <a:lnTo>
                  <a:pt x="437339" y="154690"/>
                </a:lnTo>
                <a:lnTo>
                  <a:pt x="400348" y="179996"/>
                </a:lnTo>
                <a:lnTo>
                  <a:pt x="364625" y="206955"/>
                </a:lnTo>
                <a:lnTo>
                  <a:pt x="330224" y="235512"/>
                </a:lnTo>
                <a:lnTo>
                  <a:pt x="297202" y="265613"/>
                </a:lnTo>
                <a:lnTo>
                  <a:pt x="265613" y="297202"/>
                </a:lnTo>
                <a:lnTo>
                  <a:pt x="235512" y="330224"/>
                </a:lnTo>
                <a:lnTo>
                  <a:pt x="206955" y="364625"/>
                </a:lnTo>
                <a:lnTo>
                  <a:pt x="179996" y="400348"/>
                </a:lnTo>
                <a:lnTo>
                  <a:pt x="154690" y="437339"/>
                </a:lnTo>
                <a:lnTo>
                  <a:pt x="131092" y="475544"/>
                </a:lnTo>
                <a:lnTo>
                  <a:pt x="109257" y="514907"/>
                </a:lnTo>
                <a:lnTo>
                  <a:pt x="89241" y="555372"/>
                </a:lnTo>
                <a:lnTo>
                  <a:pt x="71098" y="596886"/>
                </a:lnTo>
                <a:lnTo>
                  <a:pt x="54884" y="639392"/>
                </a:lnTo>
                <a:lnTo>
                  <a:pt x="40653" y="682837"/>
                </a:lnTo>
                <a:lnTo>
                  <a:pt x="28460" y="727164"/>
                </a:lnTo>
                <a:lnTo>
                  <a:pt x="18361" y="772320"/>
                </a:lnTo>
                <a:lnTo>
                  <a:pt x="10410" y="818248"/>
                </a:lnTo>
                <a:lnTo>
                  <a:pt x="4663" y="864894"/>
                </a:lnTo>
                <a:lnTo>
                  <a:pt x="1175" y="912203"/>
                </a:lnTo>
                <a:lnTo>
                  <a:pt x="0" y="960119"/>
                </a:lnTo>
                <a:lnTo>
                  <a:pt x="1175" y="1008036"/>
                </a:lnTo>
                <a:lnTo>
                  <a:pt x="4663" y="1055345"/>
                </a:lnTo>
                <a:lnTo>
                  <a:pt x="10410" y="1101991"/>
                </a:lnTo>
                <a:lnTo>
                  <a:pt x="18361" y="1147919"/>
                </a:lnTo>
                <a:lnTo>
                  <a:pt x="28460" y="1193075"/>
                </a:lnTo>
                <a:lnTo>
                  <a:pt x="40653" y="1237402"/>
                </a:lnTo>
                <a:lnTo>
                  <a:pt x="54884" y="1280847"/>
                </a:lnTo>
                <a:lnTo>
                  <a:pt x="71098" y="1323353"/>
                </a:lnTo>
                <a:lnTo>
                  <a:pt x="89241" y="1364867"/>
                </a:lnTo>
                <a:lnTo>
                  <a:pt x="109257" y="1405332"/>
                </a:lnTo>
                <a:lnTo>
                  <a:pt x="131092" y="1444695"/>
                </a:lnTo>
                <a:lnTo>
                  <a:pt x="154690" y="1482900"/>
                </a:lnTo>
                <a:lnTo>
                  <a:pt x="179996" y="1519891"/>
                </a:lnTo>
                <a:lnTo>
                  <a:pt x="206955" y="1555614"/>
                </a:lnTo>
                <a:lnTo>
                  <a:pt x="235512" y="1590015"/>
                </a:lnTo>
                <a:lnTo>
                  <a:pt x="265613" y="1623037"/>
                </a:lnTo>
                <a:lnTo>
                  <a:pt x="297202" y="1654626"/>
                </a:lnTo>
                <a:lnTo>
                  <a:pt x="330224" y="1684727"/>
                </a:lnTo>
                <a:lnTo>
                  <a:pt x="364625" y="1713284"/>
                </a:lnTo>
                <a:lnTo>
                  <a:pt x="400348" y="1740243"/>
                </a:lnTo>
                <a:lnTo>
                  <a:pt x="437339" y="1765549"/>
                </a:lnTo>
                <a:lnTo>
                  <a:pt x="475544" y="1789147"/>
                </a:lnTo>
                <a:lnTo>
                  <a:pt x="514907" y="1810982"/>
                </a:lnTo>
                <a:lnTo>
                  <a:pt x="555372" y="1830998"/>
                </a:lnTo>
                <a:lnTo>
                  <a:pt x="596886" y="1849141"/>
                </a:lnTo>
                <a:lnTo>
                  <a:pt x="639392" y="1865355"/>
                </a:lnTo>
                <a:lnTo>
                  <a:pt x="682837" y="1879586"/>
                </a:lnTo>
                <a:lnTo>
                  <a:pt x="727164" y="1891779"/>
                </a:lnTo>
                <a:lnTo>
                  <a:pt x="772320" y="1901878"/>
                </a:lnTo>
                <a:lnTo>
                  <a:pt x="818248" y="1909829"/>
                </a:lnTo>
                <a:lnTo>
                  <a:pt x="864894" y="1915576"/>
                </a:lnTo>
                <a:lnTo>
                  <a:pt x="912203" y="1919064"/>
                </a:lnTo>
                <a:lnTo>
                  <a:pt x="960119" y="1920239"/>
                </a:lnTo>
                <a:lnTo>
                  <a:pt x="1008036" y="1919064"/>
                </a:lnTo>
                <a:lnTo>
                  <a:pt x="1055345" y="1915576"/>
                </a:lnTo>
                <a:lnTo>
                  <a:pt x="1101991" y="1909829"/>
                </a:lnTo>
                <a:lnTo>
                  <a:pt x="1147919" y="1901878"/>
                </a:lnTo>
                <a:lnTo>
                  <a:pt x="1193075" y="1891779"/>
                </a:lnTo>
                <a:lnTo>
                  <a:pt x="1237402" y="1879586"/>
                </a:lnTo>
                <a:lnTo>
                  <a:pt x="1280847" y="1865355"/>
                </a:lnTo>
                <a:lnTo>
                  <a:pt x="1323353" y="1849141"/>
                </a:lnTo>
                <a:lnTo>
                  <a:pt x="1364867" y="1830998"/>
                </a:lnTo>
                <a:lnTo>
                  <a:pt x="1405332" y="1810982"/>
                </a:lnTo>
                <a:lnTo>
                  <a:pt x="1444695" y="1789147"/>
                </a:lnTo>
                <a:lnTo>
                  <a:pt x="1482900" y="1765549"/>
                </a:lnTo>
                <a:lnTo>
                  <a:pt x="1519891" y="1740243"/>
                </a:lnTo>
                <a:lnTo>
                  <a:pt x="1555614" y="1713284"/>
                </a:lnTo>
                <a:lnTo>
                  <a:pt x="1590015" y="1684727"/>
                </a:lnTo>
                <a:lnTo>
                  <a:pt x="1623037" y="1654626"/>
                </a:lnTo>
                <a:lnTo>
                  <a:pt x="1654626" y="1623037"/>
                </a:lnTo>
                <a:lnTo>
                  <a:pt x="1684727" y="1590015"/>
                </a:lnTo>
                <a:lnTo>
                  <a:pt x="1713284" y="1555614"/>
                </a:lnTo>
                <a:lnTo>
                  <a:pt x="1740243" y="1519891"/>
                </a:lnTo>
                <a:lnTo>
                  <a:pt x="1765549" y="1482900"/>
                </a:lnTo>
                <a:lnTo>
                  <a:pt x="1789147" y="1444695"/>
                </a:lnTo>
                <a:lnTo>
                  <a:pt x="1810982" y="1405332"/>
                </a:lnTo>
                <a:lnTo>
                  <a:pt x="1830998" y="1364867"/>
                </a:lnTo>
                <a:lnTo>
                  <a:pt x="1849141" y="1323353"/>
                </a:lnTo>
                <a:lnTo>
                  <a:pt x="1865355" y="1280847"/>
                </a:lnTo>
                <a:lnTo>
                  <a:pt x="1879586" y="1237402"/>
                </a:lnTo>
                <a:lnTo>
                  <a:pt x="1891779" y="1193075"/>
                </a:lnTo>
                <a:lnTo>
                  <a:pt x="1901878" y="1147919"/>
                </a:lnTo>
                <a:lnTo>
                  <a:pt x="1909829" y="1101991"/>
                </a:lnTo>
                <a:lnTo>
                  <a:pt x="1915576" y="1055345"/>
                </a:lnTo>
                <a:lnTo>
                  <a:pt x="1919064" y="1008036"/>
                </a:lnTo>
                <a:lnTo>
                  <a:pt x="1920239" y="960119"/>
                </a:lnTo>
                <a:lnTo>
                  <a:pt x="1919064" y="912203"/>
                </a:lnTo>
                <a:lnTo>
                  <a:pt x="1915576" y="864894"/>
                </a:lnTo>
                <a:lnTo>
                  <a:pt x="1909829" y="818248"/>
                </a:lnTo>
                <a:lnTo>
                  <a:pt x="1901878" y="772320"/>
                </a:lnTo>
                <a:lnTo>
                  <a:pt x="1891779" y="727164"/>
                </a:lnTo>
                <a:lnTo>
                  <a:pt x="1879586" y="682837"/>
                </a:lnTo>
                <a:lnTo>
                  <a:pt x="1865355" y="639392"/>
                </a:lnTo>
                <a:lnTo>
                  <a:pt x="1849141" y="596886"/>
                </a:lnTo>
                <a:lnTo>
                  <a:pt x="1830998" y="555372"/>
                </a:lnTo>
                <a:lnTo>
                  <a:pt x="1810982" y="514907"/>
                </a:lnTo>
                <a:lnTo>
                  <a:pt x="1789147" y="475544"/>
                </a:lnTo>
                <a:lnTo>
                  <a:pt x="1765549" y="437339"/>
                </a:lnTo>
                <a:lnTo>
                  <a:pt x="1740243" y="400348"/>
                </a:lnTo>
                <a:lnTo>
                  <a:pt x="1713284" y="364625"/>
                </a:lnTo>
                <a:lnTo>
                  <a:pt x="1684727" y="330224"/>
                </a:lnTo>
                <a:lnTo>
                  <a:pt x="1654626" y="297202"/>
                </a:lnTo>
                <a:lnTo>
                  <a:pt x="1623037" y="265613"/>
                </a:lnTo>
                <a:lnTo>
                  <a:pt x="1590015" y="235512"/>
                </a:lnTo>
                <a:lnTo>
                  <a:pt x="1555614" y="206955"/>
                </a:lnTo>
                <a:lnTo>
                  <a:pt x="1519891" y="179996"/>
                </a:lnTo>
                <a:lnTo>
                  <a:pt x="1482900" y="154690"/>
                </a:lnTo>
                <a:lnTo>
                  <a:pt x="1444695" y="131092"/>
                </a:lnTo>
                <a:lnTo>
                  <a:pt x="1405332" y="109257"/>
                </a:lnTo>
                <a:lnTo>
                  <a:pt x="1364867" y="89241"/>
                </a:lnTo>
                <a:lnTo>
                  <a:pt x="1323353" y="71098"/>
                </a:lnTo>
                <a:lnTo>
                  <a:pt x="1280847" y="54884"/>
                </a:lnTo>
                <a:lnTo>
                  <a:pt x="1237402" y="40653"/>
                </a:lnTo>
                <a:lnTo>
                  <a:pt x="1193075" y="28460"/>
                </a:lnTo>
                <a:lnTo>
                  <a:pt x="1147919" y="18361"/>
                </a:lnTo>
                <a:lnTo>
                  <a:pt x="1101991" y="10410"/>
                </a:lnTo>
                <a:lnTo>
                  <a:pt x="1055345" y="4663"/>
                </a:lnTo>
                <a:lnTo>
                  <a:pt x="1008036" y="1175"/>
                </a:lnTo>
                <a:lnTo>
                  <a:pt x="960119" y="0"/>
                </a:lnTo>
                <a:close/>
              </a:path>
            </a:pathLst>
          </a:custGeom>
          <a:solidFill>
            <a:srgbClr val="00844A"/>
          </a:solidFill>
          <a:ln w="50800">
            <a:solidFill>
              <a:srgbClr val="F6E989"/>
            </a:solidFill>
            <a:prstDash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Times New Roman" panose="02020603050405020304" pitchFamily="18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80944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D15E-1D95-89AE-1EC4-A5ED7F69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20260"/>
            <a:ext cx="12192000" cy="72231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184378"/>
                </a:solidFill>
                <a:latin typeface="+mn-lt"/>
                <a:ea typeface="+mj-ea"/>
                <a:cs typeface="+mj-cs"/>
              </a:rPr>
              <a:t>Public Webinar Survey</a:t>
            </a:r>
          </a:p>
        </p:txBody>
      </p:sp>
      <p:grpSp>
        <p:nvGrpSpPr>
          <p:cNvPr id="23" name="Group 22" descr="Stopwatch icon">
            <a:extLst>
              <a:ext uri="{FF2B5EF4-FFF2-40B4-BE49-F238E27FC236}">
                <a16:creationId xmlns:a16="http://schemas.microsoft.com/office/drawing/2014/main" id="{82331A41-2B07-089A-6836-DD5B0B667761}"/>
              </a:ext>
            </a:extLst>
          </p:cNvPr>
          <p:cNvGrpSpPr/>
          <p:nvPr/>
        </p:nvGrpSpPr>
        <p:grpSpPr>
          <a:xfrm>
            <a:off x="7312630" y="1669353"/>
            <a:ext cx="691805" cy="691805"/>
            <a:chOff x="599544" y="1044250"/>
            <a:chExt cx="691805" cy="69180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4F2CA6-D8EC-EFC6-5B0D-0CD2C3601FB6}"/>
                </a:ext>
              </a:extLst>
            </p:cNvPr>
            <p:cNvSpPr/>
            <p:nvPr/>
          </p:nvSpPr>
          <p:spPr>
            <a:xfrm>
              <a:off x="599544" y="1044250"/>
              <a:ext cx="691805" cy="691805"/>
            </a:xfrm>
            <a:prstGeom prst="ellipse">
              <a:avLst/>
            </a:prstGeom>
            <a:solidFill>
              <a:srgbClr val="002A3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" dist="254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2" name="Graphic 21" descr="Stopwatch 75% with solid fill">
              <a:extLst>
                <a:ext uri="{FF2B5EF4-FFF2-40B4-BE49-F238E27FC236}">
                  <a16:creationId xmlns:a16="http://schemas.microsoft.com/office/drawing/2014/main" id="{BEA6C5F1-0E73-57B7-0F67-EA9DEC04E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6046" y="1110752"/>
              <a:ext cx="558800" cy="55880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B2A4213-B87C-2C73-6FA9-B02AEA76B8FC}"/>
              </a:ext>
            </a:extLst>
          </p:cNvPr>
          <p:cNvSpPr txBox="1"/>
          <p:nvPr/>
        </p:nvSpPr>
        <p:spPr>
          <a:xfrm>
            <a:off x="8139795" y="1812968"/>
            <a:ext cx="2893573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i="0" dirty="0">
                <a:solidFill>
                  <a:srgbClr val="184378"/>
                </a:solidFill>
                <a:effectLst/>
                <a:latin typeface="+mj-lt"/>
              </a:rPr>
              <a:t>≈ 3 minutes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8437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268870-D51B-87BA-23FA-E8E5D4457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76742" y="1988687"/>
            <a:ext cx="4716301" cy="3304488"/>
            <a:chOff x="244619" y="1623933"/>
            <a:chExt cx="3268365" cy="1992998"/>
          </a:xfrm>
        </p:grpSpPr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01551670-1AF9-C72B-D2E4-3BE1172B8C03}"/>
                </a:ext>
              </a:extLst>
            </p:cNvPr>
            <p:cNvSpPr txBox="1">
              <a:spLocks/>
            </p:cNvSpPr>
            <p:nvPr/>
          </p:nvSpPr>
          <p:spPr>
            <a:xfrm>
              <a:off x="571003" y="2096192"/>
              <a:ext cx="2615596" cy="152073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600" i="1" dirty="0">
                  <a:solidFill>
                    <a:srgbClr val="184378"/>
                  </a:solidFill>
                  <a:latin typeface="+mn-lt"/>
                </a:rPr>
                <a:t>Please scan the QR code and take 3 minutes to complete our survey. This survey will remain open until </a:t>
              </a:r>
              <a:r>
                <a:rPr lang="en-US" sz="2600" b="1" i="1" dirty="0">
                  <a:solidFill>
                    <a:srgbClr val="184378"/>
                  </a:solidFill>
                  <a:latin typeface="+mn-lt"/>
                </a:rPr>
                <a:t>July 1</a:t>
              </a:r>
              <a:r>
                <a:rPr lang="en-US" sz="2600" b="1" i="1" baseline="30000" dirty="0">
                  <a:solidFill>
                    <a:srgbClr val="184378"/>
                  </a:solidFill>
                  <a:latin typeface="+mn-lt"/>
                </a:rPr>
                <a:t>st</a:t>
              </a:r>
              <a:r>
                <a:rPr lang="en-US" sz="2600" b="1" i="1" dirty="0">
                  <a:solidFill>
                    <a:srgbClr val="184378"/>
                  </a:solidFill>
                  <a:latin typeface="+mn-lt"/>
                </a:rPr>
                <a:t>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F6D842-57C8-581B-6D68-6482D6F2464A}"/>
                </a:ext>
              </a:extLst>
            </p:cNvPr>
            <p:cNvSpPr txBox="1"/>
            <p:nvPr/>
          </p:nvSpPr>
          <p:spPr>
            <a:xfrm>
              <a:off x="244619" y="1623933"/>
              <a:ext cx="3268365" cy="27843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000" dirty="0">
                  <a:solidFill>
                    <a:srgbClr val="184378"/>
                  </a:solidFill>
                </a:rPr>
                <a:t>We value your feedback!</a:t>
              </a:r>
            </a:p>
          </p:txBody>
        </p:sp>
      </p:grpSp>
      <p:pic>
        <p:nvPicPr>
          <p:cNvPr id="5" name="Picture 4" descr="QR code, https://FDACS.gov/EnergySurvey">
            <a:extLst>
              <a:ext uri="{FF2B5EF4-FFF2-40B4-BE49-F238E27FC236}">
                <a16:creationId xmlns:a16="http://schemas.microsoft.com/office/drawing/2014/main" id="{D10EFEDB-0D94-AEA9-B795-9F2C69513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8400" y="2563344"/>
            <a:ext cx="2169782" cy="2169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7EB220-0B34-272C-9825-52CE92C622CA}"/>
              </a:ext>
            </a:extLst>
          </p:cNvPr>
          <p:cNvSpPr txBox="1"/>
          <p:nvPr/>
        </p:nvSpPr>
        <p:spPr>
          <a:xfrm>
            <a:off x="6627129" y="4935312"/>
            <a:ext cx="395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7" tooltip="https://forms.office.com/g/mss0cw40it"/>
              </a:rPr>
              <a:t>https://FDACS.gov/EnergySurvey</a:t>
            </a:r>
            <a:endParaRPr lang="en-US" dirty="0"/>
          </a:p>
        </p:txBody>
      </p:sp>
      <p:pic>
        <p:nvPicPr>
          <p:cNvPr id="6" name="Picture 5" descr="A picture containing logo">
            <a:extLst>
              <a:ext uri="{FF2B5EF4-FFF2-40B4-BE49-F238E27FC236}">
                <a16:creationId xmlns:a16="http://schemas.microsoft.com/office/drawing/2014/main" id="{03B59ED2-047D-A57A-B1C3-1A2A1DC9D3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572" y="3224213"/>
            <a:ext cx="833437" cy="83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2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CAA6-0BEF-EBF2-88D7-EEF0E203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02177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BE4DC-2E2D-47AF-BCC3-4912C6C8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2071" y="1625888"/>
            <a:ext cx="8367857" cy="36062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FDACS Introductions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Overview of Florida’s Home Energy Rebate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Program Design &amp;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Timeline &amp; Next Steps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Public Input</a:t>
            </a:r>
          </a:p>
        </p:txBody>
      </p:sp>
    </p:spTree>
    <p:extLst>
      <p:ext uri="{BB962C8B-B14F-4D97-AF65-F5344CB8AC3E}">
        <p14:creationId xmlns:p14="http://schemas.microsoft.com/office/powerpoint/2010/main" val="405857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D151-F9A1-A73A-2E24-4E88A48E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788" y="322706"/>
            <a:ext cx="9560423" cy="72231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184378"/>
                </a:solidFill>
                <a:latin typeface="+mn-lt"/>
                <a:cs typeface="Arial" panose="020B0604020202020204" pitchFamily="34" charset="0"/>
              </a:rPr>
              <a:t>Objectives</a:t>
            </a:r>
          </a:p>
        </p:txBody>
      </p:sp>
      <p:graphicFrame>
        <p:nvGraphicFramePr>
          <p:cNvPr id="12" name="Table 15">
            <a:extLst>
              <a:ext uri="{FF2B5EF4-FFF2-40B4-BE49-F238E27FC236}">
                <a16:creationId xmlns:a16="http://schemas.microsoft.com/office/drawing/2014/main" id="{F19C1B98-C179-1F6B-15E3-EA3A9E308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49291"/>
              </p:ext>
            </p:extLst>
          </p:nvPr>
        </p:nvGraphicFramePr>
        <p:xfrm>
          <a:off x="2275714" y="1152046"/>
          <a:ext cx="5278794" cy="13213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srgbClr val="E0E0E0">
                      <a:lumMod val="50000"/>
                      <a:alpha val="40000"/>
                    </a:srgbClr>
                  </a:outerShdw>
                </a:effectLst>
              </a:tblPr>
              <a:tblGrid>
                <a:gridCol w="5278794">
                  <a:extLst>
                    <a:ext uri="{9D8B030D-6E8A-4147-A177-3AD203B41FA5}">
                      <a16:colId xmlns:a16="http://schemas.microsoft.com/office/drawing/2014/main" val="3968021075"/>
                    </a:ext>
                  </a:extLst>
                </a:gridCol>
              </a:tblGrid>
              <a:tr h="512333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i="0" u="none" strike="noStrike" kern="1200" dirty="0">
                          <a:solidFill>
                            <a:srgbClr val="184378"/>
                          </a:solidFill>
                          <a:effectLst/>
                          <a:latin typeface="Arial Narrow" panose="020B0606020202030204" pitchFamily="34" charset="0"/>
                        </a:rPr>
                        <a:t>Engaging Stakeholders </a:t>
                      </a:r>
                      <a:r>
                        <a:rPr lang="en-US" sz="2100" b="1" i="0" u="none" strike="noStrike" kern="1200" dirty="0">
                          <a:solidFill>
                            <a:srgbClr val="184378"/>
                          </a:solidFill>
                          <a:effectLst/>
                          <a:latin typeface="Arial Narrow" panose="020B0606020202030204" pitchFamily="34" charset="0"/>
                        </a:rPr>
                        <a:t>to Develop Program </a:t>
                      </a:r>
                      <a:endParaRPr lang="en-US" sz="2100" b="0" i="0" u="none" strike="noStrike" dirty="0">
                        <a:solidFill>
                          <a:srgbClr val="1843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76" marR="46276" marT="46276" marB="4627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01891"/>
                  </a:ext>
                </a:extLst>
              </a:tr>
              <a:tr h="808990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are prioritizing stakeholder involvement and considering all feedback.</a:t>
                      </a:r>
                      <a:endParaRPr kumimoji="0" lang="en-GB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8437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276" marR="46276" marT="46276" marB="4627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noFill/>
                    </a:lnT>
                    <a:lnB w="9525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59874"/>
                  </a:ext>
                </a:extLst>
              </a:tr>
            </a:tbl>
          </a:graphicData>
        </a:graphic>
      </p:graphicFrame>
      <p:graphicFrame>
        <p:nvGraphicFramePr>
          <p:cNvPr id="14" name="Table 15">
            <a:extLst>
              <a:ext uri="{FF2B5EF4-FFF2-40B4-BE49-F238E27FC236}">
                <a16:creationId xmlns:a16="http://schemas.microsoft.com/office/drawing/2014/main" id="{32C49766-1903-BD2C-5C81-8B592FE1092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992087"/>
              </p:ext>
            </p:extLst>
          </p:nvPr>
        </p:nvGraphicFramePr>
        <p:xfrm>
          <a:off x="4682937" y="2612575"/>
          <a:ext cx="5507471" cy="14240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507471">
                  <a:extLst>
                    <a:ext uri="{9D8B030D-6E8A-4147-A177-3AD203B41FA5}">
                      <a16:colId xmlns:a16="http://schemas.microsoft.com/office/drawing/2014/main" val="3968021075"/>
                    </a:ext>
                  </a:extLst>
                </a:gridCol>
              </a:tblGrid>
              <a:tr h="538322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u="none" strike="noStrike" kern="120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Engaging Stakeholders Throughout the Process</a:t>
                      </a:r>
                      <a:endParaRPr lang="en-US" sz="2100" b="1" i="0" u="none" strike="noStrike" kern="1200" dirty="0">
                        <a:ln>
                          <a:noFill/>
                        </a:ln>
                        <a:solidFill>
                          <a:srgbClr val="184378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6276" marR="46276" marT="46276" marB="4627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01891"/>
                  </a:ext>
                </a:extLst>
              </a:tr>
              <a:tr h="885709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Public engagement will be an ever-present part of Florida's Home Energy Rebate Programs.</a:t>
                      </a:r>
                    </a:p>
                  </a:txBody>
                  <a:tcPr marL="46276" marR="46276" marT="46276" marB="4627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noFill/>
                    </a:lnT>
                    <a:lnB w="9525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5987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AD97E39-4641-7740-EE97-5FFA9261B0F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21485382"/>
              </p:ext>
            </p:extLst>
          </p:nvPr>
        </p:nvGraphicFramePr>
        <p:xfrm>
          <a:off x="2275714" y="4177989"/>
          <a:ext cx="5278794" cy="14642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srgbClr val="E0E0E0">
                      <a:lumMod val="50000"/>
                      <a:alpha val="40000"/>
                    </a:srgbClr>
                  </a:outerShdw>
                </a:effectLst>
              </a:tblPr>
              <a:tblGrid>
                <a:gridCol w="5278794">
                  <a:extLst>
                    <a:ext uri="{9D8B030D-6E8A-4147-A177-3AD203B41FA5}">
                      <a16:colId xmlns:a16="http://schemas.microsoft.com/office/drawing/2014/main" val="3968021075"/>
                    </a:ext>
                  </a:extLst>
                </a:gridCol>
              </a:tblGrid>
              <a:tr h="449914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i="0" u="none" strike="noStrike" kern="1200" dirty="0">
                          <a:solidFill>
                            <a:srgbClr val="184378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Aggregating and Considering all Feedback</a:t>
                      </a:r>
                    </a:p>
                  </a:txBody>
                  <a:tcPr marL="46276" marR="46276" marT="46276" marB="4627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01891"/>
                  </a:ext>
                </a:extLst>
              </a:tr>
              <a:tr h="1014361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will continue to outline to our partners how feedback will be received and incorporated into Florida’s program design and implementation</a:t>
                      </a: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6276" marR="46276" marT="46276" marB="4627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noFill/>
                    </a:lnT>
                    <a:lnB w="9525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5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80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CAA6-0BEF-EBF2-88D7-EEF0E203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1300"/>
            <a:ext cx="12192000" cy="102177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Documentation &amp; Compliance is Critical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BE4DC-2E2D-47AF-BCC3-4912C6C8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3332" y="1916833"/>
            <a:ext cx="9445336" cy="272790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000"/>
              </a:spcAft>
              <a:buClr>
                <a:srgbClr val="00844A"/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Please be mindful that rebates will not be awarded without following proper program guidelines</a:t>
            </a:r>
          </a:p>
          <a:p>
            <a:pPr marL="457200" indent="-457200">
              <a:buClr>
                <a:srgbClr val="00844A"/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Still awaiting guidance from the U.S.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387143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FB23-D1DC-6BB3-AC51-E81D13A8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97181"/>
            <a:ext cx="10591800" cy="7223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84378"/>
                </a:solidFill>
                <a:latin typeface="+mn-lt"/>
              </a:rPr>
              <a:t>Program Details</a:t>
            </a:r>
          </a:p>
        </p:txBody>
      </p:sp>
      <p:graphicFrame>
        <p:nvGraphicFramePr>
          <p:cNvPr id="13" name="Table 41">
            <a:extLst>
              <a:ext uri="{FF2B5EF4-FFF2-40B4-BE49-F238E27FC236}">
                <a16:creationId xmlns:a16="http://schemas.microsoft.com/office/drawing/2014/main" id="{198EE0D2-97F1-49C7-A0B6-4BF02C462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15784"/>
              </p:ext>
            </p:extLst>
          </p:nvPr>
        </p:nvGraphicFramePr>
        <p:xfrm>
          <a:off x="1234501" y="1767689"/>
          <a:ext cx="4095733" cy="1129696"/>
        </p:xfrm>
        <a:graphic>
          <a:graphicData uri="http://schemas.openxmlformats.org/drawingml/2006/table">
            <a:tbl>
              <a:tblPr firstRow="1" bandRow="1"/>
              <a:tblGrid>
                <a:gridCol w="4095733">
                  <a:extLst>
                    <a:ext uri="{9D8B030D-6E8A-4147-A177-3AD203B41FA5}">
                      <a16:colId xmlns:a16="http://schemas.microsoft.com/office/drawing/2014/main" val="19838314"/>
                    </a:ext>
                  </a:extLst>
                </a:gridCol>
              </a:tblGrid>
              <a:tr h="1129696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1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</a:rPr>
                        <a:t>Whole Home</a:t>
                      </a:r>
                      <a:r>
                        <a:rPr lang="en-US" sz="2000" b="1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  <a:t> Energy Efficiency-Focused:</a:t>
                      </a:r>
                      <a:br>
                        <a:rPr lang="en-US" sz="1800" b="1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</a:br>
                      <a:r>
                        <a:rPr lang="en-US" sz="1800" i="1" kern="0" spc="80" baseline="0" dirty="0">
                          <a:solidFill>
                            <a:srgbClr val="184378"/>
                          </a:solidFill>
                          <a:latin typeface="Arial Narrow" panose="020B0606020202030204" pitchFamily="34" charset="0"/>
                        </a:rPr>
                        <a:t>Based on energy savings targets</a:t>
                      </a:r>
                    </a:p>
                  </a:txBody>
                  <a:tcPr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36019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9C53CB9-5B3D-46FA-7180-7A8AD803D351}"/>
              </a:ext>
            </a:extLst>
          </p:cNvPr>
          <p:cNvSpPr txBox="1"/>
          <p:nvPr/>
        </p:nvSpPr>
        <p:spPr>
          <a:xfrm>
            <a:off x="291527" y="1141255"/>
            <a:ext cx="4965970" cy="523220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844A"/>
                </a:solidFill>
              </a:rPr>
              <a:t>Whole Home Rebates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84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321F5D-5AF3-D5AF-AF33-E20CDC75161C}"/>
              </a:ext>
            </a:extLst>
          </p:cNvPr>
          <p:cNvSpPr txBox="1"/>
          <p:nvPr/>
        </p:nvSpPr>
        <p:spPr>
          <a:xfrm>
            <a:off x="5503135" y="1141255"/>
            <a:ext cx="6769443" cy="523220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844A"/>
                </a:solidFill>
              </a:rPr>
              <a:t>Home Efficiency Appliances &amp; Electrification</a:t>
            </a: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rgbClr val="00844A"/>
              </a:solidFill>
              <a:effectLst/>
              <a:uLnTx/>
              <a:uFillTx/>
            </a:endParaRPr>
          </a:p>
        </p:txBody>
      </p:sp>
      <p:pic>
        <p:nvPicPr>
          <p:cNvPr id="3" name="Graphic 2" descr="Home/House icon">
            <a:extLst>
              <a:ext uri="{FF2B5EF4-FFF2-40B4-BE49-F238E27FC236}">
                <a16:creationId xmlns:a16="http://schemas.microsoft.com/office/drawing/2014/main" id="{346F02AA-0ECE-8B85-11BB-856BDE43F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110" y="1817169"/>
            <a:ext cx="914400" cy="828611"/>
          </a:xfrm>
          <a:prstGeom prst="rect">
            <a:avLst/>
          </a:prstGeom>
          <a:noFill/>
        </p:spPr>
      </p:pic>
      <p:pic>
        <p:nvPicPr>
          <p:cNvPr id="4" name="Graphic 3" descr="Contractor icon">
            <a:extLst>
              <a:ext uri="{FF2B5EF4-FFF2-40B4-BE49-F238E27FC236}">
                <a16:creationId xmlns:a16="http://schemas.microsoft.com/office/drawing/2014/main" id="{03F5BEC0-98AC-FE5E-0169-4CDB81D7F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82" y="3131790"/>
            <a:ext cx="914400" cy="828611"/>
          </a:xfrm>
          <a:prstGeom prst="rect">
            <a:avLst/>
          </a:prstGeom>
        </p:spPr>
      </p:pic>
      <p:pic>
        <p:nvPicPr>
          <p:cNvPr id="5" name="Graphic 4" descr="Piggy bank icon">
            <a:extLst>
              <a:ext uri="{FF2B5EF4-FFF2-40B4-BE49-F238E27FC236}">
                <a16:creationId xmlns:a16="http://schemas.microsoft.com/office/drawing/2014/main" id="{A011CD89-B766-E3CA-47CF-3FB248463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545" y="4300403"/>
            <a:ext cx="914400" cy="828611"/>
          </a:xfrm>
          <a:prstGeom prst="rect">
            <a:avLst/>
          </a:prstGeom>
        </p:spPr>
      </p:pic>
      <p:pic>
        <p:nvPicPr>
          <p:cNvPr id="7" name="Graphic 6" descr="Storefront icon">
            <a:extLst>
              <a:ext uri="{FF2B5EF4-FFF2-40B4-BE49-F238E27FC236}">
                <a16:creationId xmlns:a16="http://schemas.microsoft.com/office/drawing/2014/main" id="{B44E51C6-AF9C-10D5-3FD1-9F9DCFE088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7827" y="1817169"/>
            <a:ext cx="914400" cy="828611"/>
          </a:xfrm>
          <a:prstGeom prst="rect">
            <a:avLst/>
          </a:prstGeom>
        </p:spPr>
      </p:pic>
      <p:pic>
        <p:nvPicPr>
          <p:cNvPr id="8" name="Graphic 7" descr="Tool icon">
            <a:extLst>
              <a:ext uri="{FF2B5EF4-FFF2-40B4-BE49-F238E27FC236}">
                <a16:creationId xmlns:a16="http://schemas.microsoft.com/office/drawing/2014/main" id="{1D79995B-BB7B-D274-561E-4CE203C2C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8155" y="3219897"/>
            <a:ext cx="812961" cy="736689"/>
          </a:xfrm>
          <a:prstGeom prst="rect">
            <a:avLst/>
          </a:prstGeom>
        </p:spPr>
      </p:pic>
      <p:pic>
        <p:nvPicPr>
          <p:cNvPr id="9" name="Graphic 8" descr="Piggybank icon">
            <a:extLst>
              <a:ext uri="{FF2B5EF4-FFF2-40B4-BE49-F238E27FC236}">
                <a16:creationId xmlns:a16="http://schemas.microsoft.com/office/drawing/2014/main" id="{8177116B-A55B-A654-AC42-A088DF1BA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6591" y="4293477"/>
            <a:ext cx="914400" cy="828611"/>
          </a:xfrm>
          <a:prstGeom prst="rect">
            <a:avLst/>
          </a:prstGeom>
        </p:spPr>
      </p:pic>
      <p:graphicFrame>
        <p:nvGraphicFramePr>
          <p:cNvPr id="6" name="Table 41">
            <a:extLst>
              <a:ext uri="{FF2B5EF4-FFF2-40B4-BE49-F238E27FC236}">
                <a16:creationId xmlns:a16="http://schemas.microsoft.com/office/drawing/2014/main" id="{CCAB712E-22AB-556D-6528-C2D5FC0E7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50213"/>
              </p:ext>
            </p:extLst>
          </p:nvPr>
        </p:nvGraphicFramePr>
        <p:xfrm>
          <a:off x="1205927" y="3345800"/>
          <a:ext cx="3707296" cy="467340"/>
        </p:xfrm>
        <a:graphic>
          <a:graphicData uri="http://schemas.openxmlformats.org/drawingml/2006/table">
            <a:tbl>
              <a:tblPr firstRow="1" bandRow="1"/>
              <a:tblGrid>
                <a:gridCol w="3707296">
                  <a:extLst>
                    <a:ext uri="{9D8B030D-6E8A-4147-A177-3AD203B41FA5}">
                      <a16:colId xmlns:a16="http://schemas.microsoft.com/office/drawing/2014/main" val="19838314"/>
                    </a:ext>
                  </a:extLst>
                </a:gridCol>
              </a:tblGrid>
              <a:tr h="467340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  <a:t>Contractor-Guided Program</a:t>
                      </a:r>
                    </a:p>
                  </a:txBody>
                  <a:tcPr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832613"/>
                  </a:ext>
                </a:extLst>
              </a:tr>
            </a:tbl>
          </a:graphicData>
        </a:graphic>
      </p:graphicFrame>
      <p:graphicFrame>
        <p:nvGraphicFramePr>
          <p:cNvPr id="10" name="Table 41">
            <a:extLst>
              <a:ext uri="{FF2B5EF4-FFF2-40B4-BE49-F238E27FC236}">
                <a16:creationId xmlns:a16="http://schemas.microsoft.com/office/drawing/2014/main" id="{84BE5DFF-22D7-71B6-08CD-F1B6EF27B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10834"/>
              </p:ext>
            </p:extLst>
          </p:nvPr>
        </p:nvGraphicFramePr>
        <p:xfrm>
          <a:off x="1205925" y="4225636"/>
          <a:ext cx="4284396" cy="2179320"/>
        </p:xfrm>
        <a:graphic>
          <a:graphicData uri="http://schemas.openxmlformats.org/drawingml/2006/table">
            <a:tbl>
              <a:tblPr firstRow="1" bandRow="1"/>
              <a:tblGrid>
                <a:gridCol w="4284396">
                  <a:extLst>
                    <a:ext uri="{9D8B030D-6E8A-4147-A177-3AD203B41FA5}">
                      <a16:colId xmlns:a16="http://schemas.microsoft.com/office/drawing/2014/main" val="19838314"/>
                    </a:ext>
                  </a:extLst>
                </a:gridCol>
              </a:tblGrid>
              <a:tr h="1878743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2000" b="1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</a:rPr>
                        <a:t>Eligible Upgrades can </a:t>
                      </a:r>
                      <a:r>
                        <a:rPr lang="fr-FR" sz="2000" b="1" spc="0" baseline="0" dirty="0" err="1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</a:rPr>
                        <a:t>Include</a:t>
                      </a:r>
                      <a:r>
                        <a:rPr lang="fr-FR" sz="2000" b="1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  <a:t>:</a:t>
                      </a:r>
                      <a:r>
                        <a:rPr lang="fr-FR" sz="2000" b="1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</a:rPr>
                        <a:t> </a:t>
                      </a:r>
                      <a:endParaRPr lang="fr-FR" sz="2000" b="1" spc="0" baseline="0" dirty="0">
                        <a:ln/>
                        <a:solidFill>
                          <a:srgbClr val="184378"/>
                        </a:solidFill>
                        <a:latin typeface="+mn-lt"/>
                        <a:cs typeface="Arial"/>
                        <a:rtl val="0"/>
                      </a:endParaRPr>
                    </a:p>
                    <a:p>
                      <a:pPr marL="0" marR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400" b="0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  <a:t>Upgrades must </a:t>
                      </a:r>
                      <a:r>
                        <a:rPr lang="fr-FR" sz="1400" b="0" spc="0" baseline="0" dirty="0" err="1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  <a:t>increase</a:t>
                      </a:r>
                      <a:r>
                        <a:rPr lang="fr-FR" sz="1400" b="0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400" b="0" spc="0" baseline="0" dirty="0" err="1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  <a:t>energy</a:t>
                      </a:r>
                      <a:r>
                        <a:rPr lang="fr-FR" sz="1400" b="0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400" b="0" spc="0" baseline="0" dirty="0" err="1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  <a:t>efficiency</a:t>
                      </a:r>
                      <a:r>
                        <a:rPr lang="fr-FR" sz="1400" b="0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  <a:t> by at least 20%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en-US" sz="1800" dirty="0">
                          <a:solidFill>
                            <a:srgbClr val="184378"/>
                          </a:solidFill>
                          <a:latin typeface="+mn-lt"/>
                        </a:rPr>
                        <a:t>Heat pump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en-US" sz="1800" dirty="0">
                          <a:solidFill>
                            <a:srgbClr val="184378"/>
                          </a:solidFill>
                          <a:latin typeface="+mn-lt"/>
                        </a:rPr>
                        <a:t>Heat pump water heater </a:t>
                      </a:r>
                      <a:endParaRPr lang="en-US" dirty="0">
                        <a:solidFill>
                          <a:srgbClr val="184378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en-US" sz="1800" dirty="0">
                          <a:solidFill>
                            <a:srgbClr val="184378"/>
                          </a:solidFill>
                          <a:latin typeface="+mn-lt"/>
                        </a:rPr>
                        <a:t>Heat pump dryer</a:t>
                      </a:r>
                    </a:p>
                    <a:p>
                      <a:pPr marL="285750" marR="0" lvl="0" indent="-285750" algn="l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Weatherization</a:t>
                      </a:r>
                      <a:endParaRPr kumimoji="0" lang="en-US" sz="2167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437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436942"/>
                  </a:ext>
                </a:extLst>
              </a:tr>
            </a:tbl>
          </a:graphicData>
        </a:graphic>
      </p:graphicFrame>
      <p:graphicFrame>
        <p:nvGraphicFramePr>
          <p:cNvPr id="18" name="Table 41">
            <a:extLst>
              <a:ext uri="{FF2B5EF4-FFF2-40B4-BE49-F238E27FC236}">
                <a16:creationId xmlns:a16="http://schemas.microsoft.com/office/drawing/2014/main" id="{176AF098-E379-7ED9-9CF6-2B69962DB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21407"/>
              </p:ext>
            </p:extLst>
          </p:nvPr>
        </p:nvGraphicFramePr>
        <p:xfrm>
          <a:off x="6682629" y="1761877"/>
          <a:ext cx="5379195" cy="1129696"/>
        </p:xfrm>
        <a:graphic>
          <a:graphicData uri="http://schemas.openxmlformats.org/drawingml/2006/table">
            <a:tbl>
              <a:tblPr firstRow="1" bandRow="1"/>
              <a:tblGrid>
                <a:gridCol w="5379195">
                  <a:extLst>
                    <a:ext uri="{9D8B030D-6E8A-4147-A177-3AD203B41FA5}">
                      <a16:colId xmlns:a16="http://schemas.microsoft.com/office/drawing/2014/main" val="19838314"/>
                    </a:ext>
                  </a:extLst>
                </a:gridCol>
              </a:tblGrid>
              <a:tr h="1129696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Point-of-Sale Program:</a:t>
                      </a:r>
                    </a:p>
                    <a:p>
                      <a:pPr marL="0" marR="0" lvl="0" indent="0" algn="l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8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Eligible items reduced in-store or at the time of service.</a:t>
                      </a:r>
                    </a:p>
                    <a:p>
                      <a:pPr marL="0" marR="0" lvl="0" indent="0" algn="l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Based on electrification of home systems</a:t>
                      </a:r>
                    </a:p>
                  </a:txBody>
                  <a:tcPr marB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360195"/>
                  </a:ext>
                </a:extLst>
              </a:tr>
            </a:tbl>
          </a:graphicData>
        </a:graphic>
      </p:graphicFrame>
      <p:graphicFrame>
        <p:nvGraphicFramePr>
          <p:cNvPr id="19" name="Table 41">
            <a:extLst>
              <a:ext uri="{FF2B5EF4-FFF2-40B4-BE49-F238E27FC236}">
                <a16:creationId xmlns:a16="http://schemas.microsoft.com/office/drawing/2014/main" id="{FA4C5C59-FDCC-BE4D-1A73-0286F0A8D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03747"/>
              </p:ext>
            </p:extLst>
          </p:nvPr>
        </p:nvGraphicFramePr>
        <p:xfrm>
          <a:off x="6682630" y="3372910"/>
          <a:ext cx="4666198" cy="467340"/>
        </p:xfrm>
        <a:graphic>
          <a:graphicData uri="http://schemas.openxmlformats.org/drawingml/2006/table">
            <a:tbl>
              <a:tblPr firstRow="1" bandRow="1"/>
              <a:tblGrid>
                <a:gridCol w="4666198">
                  <a:extLst>
                    <a:ext uri="{9D8B030D-6E8A-4147-A177-3AD203B41FA5}">
                      <a16:colId xmlns:a16="http://schemas.microsoft.com/office/drawing/2014/main" val="19838314"/>
                    </a:ext>
                  </a:extLst>
                </a:gridCol>
              </a:tblGrid>
              <a:tr h="467340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DIY or Contractor Installation</a:t>
                      </a:r>
                      <a:endParaRPr kumimoji="0" lang="en-US" sz="2167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437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832613"/>
                  </a:ext>
                </a:extLst>
              </a:tr>
            </a:tbl>
          </a:graphicData>
        </a:graphic>
      </p:graphicFrame>
      <p:graphicFrame>
        <p:nvGraphicFramePr>
          <p:cNvPr id="20" name="Table 41">
            <a:extLst>
              <a:ext uri="{FF2B5EF4-FFF2-40B4-BE49-F238E27FC236}">
                <a16:creationId xmlns:a16="http://schemas.microsoft.com/office/drawing/2014/main" id="{AC587F65-96AF-8DE2-938A-E27D83D27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591562"/>
              </p:ext>
            </p:extLst>
          </p:nvPr>
        </p:nvGraphicFramePr>
        <p:xfrm>
          <a:off x="6701680" y="4271356"/>
          <a:ext cx="5132118" cy="2087880"/>
        </p:xfrm>
        <a:graphic>
          <a:graphicData uri="http://schemas.openxmlformats.org/drawingml/2006/table">
            <a:tbl>
              <a:tblPr firstRow="1" bandRow="1"/>
              <a:tblGrid>
                <a:gridCol w="5132118">
                  <a:extLst>
                    <a:ext uri="{9D8B030D-6E8A-4147-A177-3AD203B41FA5}">
                      <a16:colId xmlns:a16="http://schemas.microsoft.com/office/drawing/2014/main" val="19838314"/>
                    </a:ext>
                  </a:extLst>
                </a:gridCol>
              </a:tblGrid>
              <a:tr h="1997818">
                <a:tc>
                  <a:txBody>
                    <a:bodyPr/>
                    <a:lstStyle>
                      <a:lvl1pPr marL="0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4420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8841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63262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176839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721048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26525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809467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353676" algn="l" defTabSz="1088419" rtl="0" eaLnBrk="1" latinLnBrk="0" hangingPunct="1">
                        <a:defRPr sz="2167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2000" b="1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</a:rPr>
                        <a:t>Eligible Upgrades can </a:t>
                      </a:r>
                      <a:r>
                        <a:rPr lang="fr-FR" sz="2000" b="1" spc="0" baseline="0" dirty="0" err="1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</a:rPr>
                        <a:t>Include</a:t>
                      </a:r>
                      <a:r>
                        <a:rPr lang="fr-FR" sz="2000" b="1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  <a:sym typeface="Arial"/>
                        </a:rPr>
                        <a:t>:</a:t>
                      </a:r>
                      <a:r>
                        <a:rPr lang="fr-FR" sz="2000" b="1" spc="0" baseline="0" dirty="0">
                          <a:ln/>
                          <a:solidFill>
                            <a:srgbClr val="184378"/>
                          </a:solidFill>
                          <a:latin typeface="+mn-lt"/>
                          <a:cs typeface="Arial"/>
                        </a:rPr>
                        <a:t> </a:t>
                      </a:r>
                      <a:endParaRPr lang="fr-FR" sz="2000" b="1" spc="0" baseline="0" dirty="0">
                        <a:ln/>
                        <a:solidFill>
                          <a:srgbClr val="184378"/>
                        </a:solidFill>
                        <a:latin typeface="+mn-lt"/>
                        <a:cs typeface="Arial"/>
                        <a:rtl val="0"/>
                      </a:endParaRPr>
                    </a:p>
                    <a:p>
                      <a:pPr marL="285750" marR="0" lvl="0" indent="-285750" algn="l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Cooktop, range, or oven,</a:t>
                      </a:r>
                      <a:endParaRPr kumimoji="0" lang="en-US" sz="2167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437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Heat pump clothes dryer</a:t>
                      </a:r>
                      <a:endParaRPr kumimoji="0" lang="en-US" sz="2167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437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Electric service load center</a:t>
                      </a:r>
                      <a:endParaRPr kumimoji="0" lang="en-US" sz="2167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437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Insulation and air sealing</a:t>
                      </a:r>
                      <a:endParaRPr kumimoji="0" lang="en-US" sz="2167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437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Ventilation</a:t>
                      </a:r>
                      <a:endParaRPr kumimoji="0" lang="en-US" sz="2167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437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10884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437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Electric wiring </a:t>
                      </a:r>
                      <a:endParaRPr lang="en-US" dirty="0">
                        <a:solidFill>
                          <a:srgbClr val="184378"/>
                        </a:solidFill>
                        <a:latin typeface="+mn-lt"/>
                      </a:endParaRPr>
                    </a:p>
                  </a:txBody>
                  <a:tcPr marB="914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43694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75F043F-69D2-A87A-9C39-D0665E085372}"/>
              </a:ext>
            </a:extLst>
          </p:cNvPr>
          <p:cNvSpPr txBox="1"/>
          <p:nvPr/>
        </p:nvSpPr>
        <p:spPr>
          <a:xfrm>
            <a:off x="10359450" y="4605696"/>
            <a:ext cx="1702375" cy="166199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184378"/>
                </a:solidFill>
              </a:rPr>
              <a:t>Heat Pumps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184378"/>
                </a:solidFill>
              </a:rPr>
              <a:t>have additional requirements, including a </a:t>
            </a:r>
            <a:r>
              <a:rPr lang="en-US" sz="1800" i="1" dirty="0">
                <a:solidFill>
                  <a:srgbClr val="184378"/>
                </a:solidFill>
              </a:rPr>
              <a:t>contractor assessment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DBFEC2-B348-B474-514E-FF9A6AA7C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2814898" y="3729642"/>
            <a:ext cx="5231150" cy="50072"/>
          </a:xfrm>
          <a:custGeom>
            <a:avLst/>
            <a:gdLst>
              <a:gd name="connsiteX0" fmla="*/ 0 w 5316794"/>
              <a:gd name="connsiteY0" fmla="*/ 1246239 h 1349478"/>
              <a:gd name="connsiteX1" fmla="*/ 0 w 5316794"/>
              <a:gd name="connsiteY1" fmla="*/ 1349478 h 1349478"/>
              <a:gd name="connsiteX2" fmla="*/ 5316794 w 5316794"/>
              <a:gd name="connsiteY2" fmla="*/ 1349478 h 1349478"/>
              <a:gd name="connsiteX3" fmla="*/ 5316794 w 5316794"/>
              <a:gd name="connsiteY3" fmla="*/ 0 h 1349478"/>
              <a:gd name="connsiteX4" fmla="*/ 5132439 w 5316794"/>
              <a:gd name="connsiteY4" fmla="*/ 0 h 1349478"/>
              <a:gd name="connsiteX0" fmla="*/ 0 w 5316794"/>
              <a:gd name="connsiteY0" fmla="*/ 1246239 h 1349478"/>
              <a:gd name="connsiteX1" fmla="*/ 0 w 5316794"/>
              <a:gd name="connsiteY1" fmla="*/ 1349478 h 1349478"/>
              <a:gd name="connsiteX2" fmla="*/ 5316794 w 5316794"/>
              <a:gd name="connsiteY2" fmla="*/ 1349478 h 1349478"/>
              <a:gd name="connsiteX3" fmla="*/ 5316794 w 5316794"/>
              <a:gd name="connsiteY3" fmla="*/ 0 h 1349478"/>
              <a:gd name="connsiteX0" fmla="*/ 0 w 5316794"/>
              <a:gd name="connsiteY0" fmla="*/ 131145 h 1349478"/>
              <a:gd name="connsiteX1" fmla="*/ 0 w 5316794"/>
              <a:gd name="connsiteY1" fmla="*/ 1349478 h 1349478"/>
              <a:gd name="connsiteX2" fmla="*/ 5316794 w 5316794"/>
              <a:gd name="connsiteY2" fmla="*/ 1349478 h 1349478"/>
              <a:gd name="connsiteX3" fmla="*/ 5316794 w 5316794"/>
              <a:gd name="connsiteY3" fmla="*/ 0 h 134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794" h="1349478">
                <a:moveTo>
                  <a:pt x="0" y="131145"/>
                </a:moveTo>
                <a:lnTo>
                  <a:pt x="0" y="1349478"/>
                </a:lnTo>
                <a:lnTo>
                  <a:pt x="5316794" y="1349478"/>
                </a:lnTo>
                <a:lnTo>
                  <a:pt x="5316794" y="0"/>
                </a:lnTo>
              </a:path>
            </a:pathLst>
          </a:custGeom>
          <a:solidFill>
            <a:srgbClr val="F6E98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39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7FEA-602A-5BBA-2969-2D44B04E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14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HOMES (50121):</a:t>
            </a:r>
            <a:b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Whole Home Efficiency Rebate Program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526216F-9243-B7AC-A940-ACCF5DFC14E4}"/>
              </a:ext>
            </a:extLst>
          </p:cNvPr>
          <p:cNvSpPr/>
          <p:nvPr/>
        </p:nvSpPr>
        <p:spPr>
          <a:xfrm>
            <a:off x="-228598" y="2013400"/>
            <a:ext cx="9777845" cy="478790"/>
          </a:xfrm>
          <a:custGeom>
            <a:avLst/>
            <a:gdLst/>
            <a:ahLst/>
            <a:cxnLst/>
            <a:rect l="l" t="t" r="r" b="b"/>
            <a:pathLst>
              <a:path w="8129270" h="478789">
                <a:moveTo>
                  <a:pt x="7889748" y="0"/>
                </a:moveTo>
                <a:lnTo>
                  <a:pt x="0" y="0"/>
                </a:lnTo>
                <a:lnTo>
                  <a:pt x="0" y="478536"/>
                </a:lnTo>
                <a:lnTo>
                  <a:pt x="7889748" y="478536"/>
                </a:lnTo>
                <a:lnTo>
                  <a:pt x="8129016" y="239268"/>
                </a:lnTo>
                <a:lnTo>
                  <a:pt x="7889748" y="0"/>
                </a:lnTo>
                <a:close/>
              </a:path>
            </a:pathLst>
          </a:custGeom>
          <a:solidFill>
            <a:srgbClr val="F6E9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2400" kern="0" spc="100" dirty="0">
                <a:solidFill>
                  <a:srgbClr val="184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spc="1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Performance-based home energy efficiency rebate program</a:t>
            </a:r>
            <a:endParaRPr sz="2400" b="1" kern="0" spc="100" dirty="0">
              <a:solidFill>
                <a:srgbClr val="184378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60487-3C20-8E11-24D4-3E358FD5E878}"/>
              </a:ext>
            </a:extLst>
          </p:cNvPr>
          <p:cNvSpPr txBox="1"/>
          <p:nvPr/>
        </p:nvSpPr>
        <p:spPr>
          <a:xfrm>
            <a:off x="1025125" y="2722885"/>
            <a:ext cx="7277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Single-family and multi-family households are eligible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Must demonstrate at least 20% measured energy savings to be eligible for rebates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Higher rebates for households at less than 80% 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U.S. DOE requires retroactivity for projects initiated after August 16, 2022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Projects must still meet all program requirements</a:t>
            </a:r>
          </a:p>
        </p:txBody>
      </p:sp>
      <p:pic>
        <p:nvPicPr>
          <p:cNvPr id="8" name="Picture 7" descr="An air conditioner compressor&#10;">
            <a:extLst>
              <a:ext uri="{FF2B5EF4-FFF2-40B4-BE49-F238E27FC236}">
                <a16:creationId xmlns:a16="http://schemas.microsoft.com/office/drawing/2014/main" id="{B733B56C-D289-6168-D2EF-CCD4F915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982" y="2814902"/>
            <a:ext cx="3384088" cy="253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6E98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204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8A8C20-19DD-1E40-3910-479ADD3714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3263" y="1139825"/>
            <a:ext cx="5181600" cy="4351338"/>
          </a:xfrm>
          <a:prstGeom prst="rect">
            <a:avLst/>
          </a:prstGeom>
          <a:solidFill>
            <a:srgbClr val="184378"/>
          </a:solidFill>
          <a:ln w="63500">
            <a:solidFill>
              <a:srgbClr val="F6E989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Times New Roman" panose="02020603050405020304" pitchFamily="18" charset="0"/>
              </a:rPr>
              <a:t>What is 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Times New Roman" panose="02020603050405020304" pitchFamily="18" charset="0"/>
              </a:rPr>
              <a:t>Energy Efficiency Upgrade?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38D1B8-D69B-A3E0-6B87-C1A63E6E9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837" y="742950"/>
            <a:ext cx="5101934" cy="5434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Energy efficiency projects ultimately reduce the energy use in a home or building such as:</a:t>
            </a:r>
          </a:p>
          <a:p>
            <a:pPr lvl="1"/>
            <a:endParaRPr lang="en-US" dirty="0">
              <a:solidFill>
                <a:srgbClr val="184378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Energy management updates like installing smart thermostats</a:t>
            </a:r>
          </a:p>
          <a:p>
            <a:pPr lvl="1"/>
            <a:endParaRPr lang="en-US" dirty="0">
              <a:solidFill>
                <a:srgbClr val="184378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Installing more efficient heating or cooling equipment (heat pumps, high-efficiency condensing furnaces, on-demand water heaters, etc.)</a:t>
            </a:r>
          </a:p>
          <a:p>
            <a:pPr lvl="1"/>
            <a:endParaRPr lang="en-US" dirty="0">
              <a:solidFill>
                <a:srgbClr val="184378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Weatherization measures like air sealing and adding insulation</a:t>
            </a:r>
          </a:p>
        </p:txBody>
      </p:sp>
    </p:spTree>
    <p:extLst>
      <p:ext uri="{BB962C8B-B14F-4D97-AF65-F5344CB8AC3E}">
        <p14:creationId xmlns:p14="http://schemas.microsoft.com/office/powerpoint/2010/main" val="128812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25F6-DFCA-CACB-7497-66A4816F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27" y="365125"/>
            <a:ext cx="1124296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HEAR (50122):</a:t>
            </a:r>
            <a:b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Home Electrification and Appliance Rebate Program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D22A8B6-8036-5439-73B2-26DA254DDC0A}"/>
              </a:ext>
            </a:extLst>
          </p:cNvPr>
          <p:cNvSpPr/>
          <p:nvPr/>
        </p:nvSpPr>
        <p:spPr>
          <a:xfrm>
            <a:off x="-187037" y="1820644"/>
            <a:ext cx="8614064" cy="478790"/>
          </a:xfrm>
          <a:custGeom>
            <a:avLst/>
            <a:gdLst/>
            <a:ahLst/>
            <a:cxnLst/>
            <a:rect l="l" t="t" r="r" b="b"/>
            <a:pathLst>
              <a:path w="7487920" h="478789">
                <a:moveTo>
                  <a:pt x="7248144" y="0"/>
                </a:moveTo>
                <a:lnTo>
                  <a:pt x="0" y="0"/>
                </a:lnTo>
                <a:lnTo>
                  <a:pt x="0" y="478536"/>
                </a:lnTo>
                <a:lnTo>
                  <a:pt x="7248144" y="478536"/>
                </a:lnTo>
                <a:lnTo>
                  <a:pt x="7487411" y="239267"/>
                </a:lnTo>
                <a:lnTo>
                  <a:pt x="7248144" y="0"/>
                </a:lnTo>
                <a:close/>
              </a:path>
            </a:pathLst>
          </a:custGeom>
          <a:solidFill>
            <a:srgbClr val="F6E9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2400" b="1" kern="0" spc="1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Income-restricted, point-of-sale rebate program</a:t>
            </a:r>
            <a:endParaRPr sz="2400" b="1" kern="0" spc="100" dirty="0">
              <a:solidFill>
                <a:srgbClr val="184378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FAAB8-1966-AE34-D215-A75FE66C6F0D}"/>
              </a:ext>
            </a:extLst>
          </p:cNvPr>
          <p:cNvSpPr txBox="1"/>
          <p:nvPr/>
        </p:nvSpPr>
        <p:spPr>
          <a:xfrm>
            <a:off x="561109" y="2649682"/>
            <a:ext cx="6806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Point-of-sale rebate program for installation of high-efficiency electric appliances, associated electric upgrades, as well as insulation and air sealing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84378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For low-income (80% AMI or less) and moderate-income (80% - 150% of AMI income) households </a:t>
            </a:r>
            <a:r>
              <a:rPr lang="en-US" sz="2400" b="1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u="sng" dirty="0">
              <a:solidFill>
                <a:srgbClr val="184378"/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U.S. DOE does not allow for retroactive rebates within this program</a:t>
            </a:r>
          </a:p>
        </p:txBody>
      </p:sp>
      <p:pic>
        <p:nvPicPr>
          <p:cNvPr id="7" name="Picture 6" descr="A hand holding a white device&#10;">
            <a:extLst>
              <a:ext uri="{FF2B5EF4-FFF2-40B4-BE49-F238E27FC236}">
                <a16:creationId xmlns:a16="http://schemas.microsoft.com/office/drawing/2014/main" id="{39AB9F86-B8C4-94B3-94A4-356426C89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796" y="2869975"/>
            <a:ext cx="4048095" cy="3029975"/>
          </a:xfrm>
          <a:prstGeom prst="rect">
            <a:avLst/>
          </a:prstGeom>
          <a:ln w="88900" cap="sq">
            <a:solidFill>
              <a:srgbClr val="F6E98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69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0A07-9447-4FEB-E011-CA2E4517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613"/>
            <a:ext cx="10515600" cy="8298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84378"/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Eligible HEAR Measures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206436-E105-857B-A72B-B4EC48BA4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21567"/>
              </p:ext>
            </p:extLst>
          </p:nvPr>
        </p:nvGraphicFramePr>
        <p:xfrm>
          <a:off x="1017696" y="1637926"/>
          <a:ext cx="10011468" cy="3608986"/>
        </p:xfrm>
        <a:graphic>
          <a:graphicData uri="http://schemas.openxmlformats.org/drawingml/2006/table">
            <a:tbl>
              <a:tblPr firstRow="1"/>
              <a:tblGrid>
                <a:gridCol w="2262534">
                  <a:extLst>
                    <a:ext uri="{9D8B030D-6E8A-4147-A177-3AD203B41FA5}">
                      <a16:colId xmlns:a16="http://schemas.microsoft.com/office/drawing/2014/main" val="1652819058"/>
                    </a:ext>
                  </a:extLst>
                </a:gridCol>
                <a:gridCol w="5268685">
                  <a:extLst>
                    <a:ext uri="{9D8B030D-6E8A-4147-A177-3AD203B41FA5}">
                      <a16:colId xmlns:a16="http://schemas.microsoft.com/office/drawing/2014/main" val="303231722"/>
                    </a:ext>
                  </a:extLst>
                </a:gridCol>
                <a:gridCol w="2480249">
                  <a:extLst>
                    <a:ext uri="{9D8B030D-6E8A-4147-A177-3AD203B41FA5}">
                      <a16:colId xmlns:a16="http://schemas.microsoft.com/office/drawing/2014/main" val="2478758852"/>
                    </a:ext>
                  </a:extLst>
                </a:gridCol>
              </a:tblGrid>
              <a:tr h="524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Upgrade Type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Qualified Product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3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Rebate Amount Not to Exceed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6980"/>
                  </a:ext>
                </a:extLst>
              </a:tr>
              <a:tr h="4287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Appliance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Heat Pump Water Heater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$1,750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146206"/>
                  </a:ext>
                </a:extLst>
              </a:tr>
              <a:tr h="482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Heat Pump for Space Heating or Cooling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$8,000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3459521"/>
                  </a:ext>
                </a:extLst>
              </a:tr>
              <a:tr h="395628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Electric Stove, Cooktop, Range, Oven, or Heat Pump Clothes Dryer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$840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6517972"/>
                  </a:ext>
                </a:extLst>
              </a:tr>
              <a:tr h="355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Building Materials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Electric Load Service Center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$4,000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480922"/>
                  </a:ext>
                </a:extLst>
              </a:tr>
              <a:tr h="477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Insulation, Air Sealing, and Ventilation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$1,600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21193"/>
                  </a:ext>
                </a:extLst>
              </a:tr>
              <a:tr h="449342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Electric Wiring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$2,500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293259"/>
                  </a:ext>
                </a:extLst>
              </a:tr>
              <a:tr h="4952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Maximum Rebate: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$14,000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4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37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8905</TotalTime>
  <Words>1102</Words>
  <Application>Microsoft Office PowerPoint</Application>
  <PresentationFormat>Widescreen</PresentationFormat>
  <Paragraphs>216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Franklin Gothic Medium</vt:lpstr>
      <vt:lpstr>Franklin Gothic Medium Cond</vt:lpstr>
      <vt:lpstr>Times New Roman</vt:lpstr>
      <vt:lpstr>Wingdings</vt:lpstr>
      <vt:lpstr>Office Theme</vt:lpstr>
      <vt:lpstr>Florida’s Energy Rebate Programs</vt:lpstr>
      <vt:lpstr>Agenda</vt:lpstr>
      <vt:lpstr>Objectives</vt:lpstr>
      <vt:lpstr>Documentation &amp; Compliance is Critical</vt:lpstr>
      <vt:lpstr>Program Details</vt:lpstr>
      <vt:lpstr>HOMES (50121): Whole Home Efficiency Rebate Program</vt:lpstr>
      <vt:lpstr>   What is an  Energy Efficiency Upgrade?</vt:lpstr>
      <vt:lpstr>HEAR (50122): Home Electrification and Appliance Rebate Program</vt:lpstr>
      <vt:lpstr>Eligible HEAR Measures</vt:lpstr>
      <vt:lpstr>Florida’s Energy Rebate Programs Overview</vt:lpstr>
      <vt:lpstr>Additional Elements</vt:lpstr>
      <vt:lpstr>Area Median Income</vt:lpstr>
      <vt:lpstr>80% Area Median Income (AMI)</vt:lpstr>
      <vt:lpstr>HOMES Rebate Limitations</vt:lpstr>
      <vt:lpstr>Measured Savings</vt:lpstr>
      <vt:lpstr>Florida Energy Rebates Program:  Anticipated Timeline and Next Steps</vt:lpstr>
      <vt:lpstr>    Feedback</vt:lpstr>
      <vt:lpstr>Public Webinar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Department of Agriculture and Consumer Services State of Florida’s Office of Energy</dc:title>
  <dc:creator>Rumenik, Brooks</dc:creator>
  <cp:lastModifiedBy>Kimel, Leslie</cp:lastModifiedBy>
  <cp:revision>50</cp:revision>
  <cp:lastPrinted>2024-05-16T21:04:56Z</cp:lastPrinted>
  <dcterms:created xsi:type="dcterms:W3CDTF">2024-04-12T15:22:56Z</dcterms:created>
  <dcterms:modified xsi:type="dcterms:W3CDTF">2024-10-31T19:05:00Z</dcterms:modified>
</cp:coreProperties>
</file>